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216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Motivácia, 5 min. Nechaj žiakov vymenovať príklady: mobil a navigácia, hodinky a kroky, odporúčania videí, bezkontaktná platba, smart TV, kamera, dochádzkový systém. Zhrň: smart nie je len ovládanie mobilom.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 min. Zdôrazni štyri kroky. Príklad pravidla bez AI: ak senzor zaznamená pohyb po západe slnka, zapni svetlo na 3 minúty.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Nechaj žiakov dopĺňať pravý stĺpec sami, než ho odkryješ.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IoT = Internet of Things = Internet vecí. Kľúčové slovo je údaj: zariadenie ho zbiera, prenáša a niekto ho využíva.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min. Reťazec nakresli aj na tabuľu. Pýtaj sa, čo je v príklade senzor, čo pravidlo a čo akčný člen.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Nechaj žiakov triediť: teplomer, relé, PIR, motor žalúzie, magnetický kontakt, siréna. Toto je aj úloha 5 v pracovnom liste.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 skupinová práca po 3–4 žiakoch. Každá skupina dostane jednu oblasť a za 3 minúty vymyslí dva vlastné príklady.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Nezachádzaj do detailov, je to len mapa terénu. Zdôrazni rozdiel: Wi-Fi veľa dát a veľká spotreba, Zigbee málo dát a roky na batérii.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8 min. Nechaj žiakov dopĺňať oba stĺpce na tabuli, potom odkry hotové.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Toto je zoznam, ku ktorému sa budeme celý rok vracať. Úloha 7 v pracovnom liste ho overuje.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07A93-BAED-1E64-A89A-6CFE7E557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BA2424-CFF1-A174-878E-E2C0D1F63E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EB90E8-4BC7-F6BA-5F52-249604E81A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 min. Vyber 2–3 dvojice na 30-sekundovú prezentáciu. Hodnoť logiku podmienky, reálny prínos a uvedené riziko.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F3DCC9-0476-3AA1-3819-84846191E0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78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 min. Vyber 2–3 dvojice na 30-sekundovú prezentáciu. Hodnoť logiku podmienky, reálny prínos a uvedené riziko.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Záver a exit ticket, 3 min. Päť otázok: Čo je IoT? Jeden senzor a jeden akčný člen. Jeden prínos. Jedno riziko. Doplň vetu „Smart systém je užitočný vtedy, keď...“.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3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03920" y="-1463040"/>
            <a:ext cx="5669280" cy="5669280"/>
          </a:xfrm>
          <a:prstGeom prst="ellipse">
            <a:avLst/>
          </a:prstGeom>
          <a:solidFill>
            <a:srgbClr val="0A4A55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3" name="Shape 1"/>
          <p:cNvSpPr/>
          <p:nvPr/>
        </p:nvSpPr>
        <p:spPr>
          <a:xfrm>
            <a:off x="10058400" y="3291840"/>
            <a:ext cx="3108960" cy="310896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TECHNOLÓGIE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20240"/>
            <a:ext cx="7680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Keď zariadenia vnímajú,</a:t>
            </a:r>
            <a:endParaRPr lang="en-US" sz="42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komunikujú a reagujú</a:t>
            </a:r>
            <a:endParaRPr lang="en-US" sz="4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8862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FC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 do problematiky SMART · vymedzenie pojmov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22960" y="4754880"/>
            <a:ext cx="6949440" cy="777240"/>
          </a:xfrm>
          <a:prstGeom prst="roundRect">
            <a:avLst>
              <a:gd name="adj" fmla="val 11765"/>
            </a:avLst>
          </a:prstGeom>
          <a:solidFill>
            <a:srgbClr val="0A4A55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8" name="Text 6"/>
          <p:cNvSpPr txBox="1"/>
          <p:nvPr/>
        </p:nvSpPr>
        <p:spPr>
          <a:xfrm>
            <a:off x="1051560" y="4754880"/>
            <a:ext cx="6492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E8F3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Koľko smart zariadení ste dnes použili pred príchodom do školy?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536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znamená „smart“?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10927080" y="457200"/>
            <a:ext cx="502920" cy="502920"/>
          </a:xfrm>
          <a:prstGeom prst="ellipse">
            <a:avLst/>
          </a:prstGeom>
          <a:solidFill>
            <a:srgbClr val="F4F7F7"/>
          </a:solidFill>
          <a:ln w="12700">
            <a:solidFill>
              <a:srgbClr val="DDE5E6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 txBox="1"/>
          <p:nvPr/>
        </p:nvSpPr>
        <p:spPr>
          <a:xfrm>
            <a:off x="10927080" y="457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1417320"/>
            <a:ext cx="10881360" cy="1234440"/>
          </a:xfrm>
          <a:prstGeom prst="roundRect">
            <a:avLst>
              <a:gd name="adj" fmla="val 6667"/>
            </a:avLst>
          </a:prstGeom>
          <a:solidFill>
            <a:srgbClr val="F4F7F7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6" name="Text 4"/>
          <p:cNvSpPr txBox="1"/>
          <p:nvPr/>
        </p:nvSpPr>
        <p:spPr>
          <a:xfrm>
            <a:off x="960120" y="1417320"/>
            <a:ext cx="102412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technológia </a:t>
            </a:r>
            <a:r>
              <a:rPr lang="en-US" sz="17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technológia, ktorá vníma stav svojho okolia alebo používateľa, spracuje údaje, komunikuje a reaguje podľa nastavených pravidiel alebo algoritmov.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640080" y="2971800"/>
            <a:ext cx="2514600" cy="2148840"/>
          </a:xfrm>
          <a:prstGeom prst="roundRect">
            <a:avLst>
              <a:gd name="adj" fmla="val 3830"/>
            </a:avLst>
          </a:prstGeom>
          <a:solidFill>
            <a:srgbClr val="FFFFFF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8" name="Shape 6"/>
          <p:cNvSpPr/>
          <p:nvPr/>
        </p:nvSpPr>
        <p:spPr>
          <a:xfrm>
            <a:off x="896112" y="3246120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9" name="Text 7"/>
          <p:cNvSpPr txBox="1"/>
          <p:nvPr/>
        </p:nvSpPr>
        <p:spPr>
          <a:xfrm>
            <a:off x="896112" y="32461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896112" y="38862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Získa údaje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4279392"/>
            <a:ext cx="2057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 svojho okolia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alebo od používateľa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3429000" y="2971800"/>
            <a:ext cx="2514600" cy="2148840"/>
          </a:xfrm>
          <a:prstGeom prst="roundRect">
            <a:avLst>
              <a:gd name="adj" fmla="val 3830"/>
            </a:avLst>
          </a:prstGeom>
          <a:solidFill>
            <a:srgbClr val="FFFFFF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3" name="Shape 11"/>
          <p:cNvSpPr/>
          <p:nvPr/>
        </p:nvSpPr>
        <p:spPr>
          <a:xfrm>
            <a:off x="3685032" y="3246120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4" name="Text 12"/>
          <p:cNvSpPr txBox="1"/>
          <p:nvPr/>
        </p:nvSpPr>
        <p:spPr>
          <a:xfrm>
            <a:off x="3685032" y="32461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3685032" y="38862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Spracuje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3685032" y="4279392"/>
            <a:ext cx="2057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vyhodnotí pravidlo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alebo algoritmus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217920" y="2971800"/>
            <a:ext cx="2514600" cy="2148840"/>
          </a:xfrm>
          <a:prstGeom prst="roundRect">
            <a:avLst>
              <a:gd name="adj" fmla="val 3830"/>
            </a:avLst>
          </a:prstGeom>
          <a:solidFill>
            <a:srgbClr val="FFFFFF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8" name="Shape 16"/>
          <p:cNvSpPr/>
          <p:nvPr/>
        </p:nvSpPr>
        <p:spPr>
          <a:xfrm>
            <a:off x="6473952" y="3246120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9" name="Text 17"/>
          <p:cNvSpPr txBox="1"/>
          <p:nvPr/>
        </p:nvSpPr>
        <p:spPr>
          <a:xfrm>
            <a:off x="6473952" y="32461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6473952" y="38862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Komunikuje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6473952" y="4279392"/>
            <a:ext cx="2057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zariadením,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službou alebo človekom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9006840" y="2971800"/>
            <a:ext cx="2514600" cy="2148840"/>
          </a:xfrm>
          <a:prstGeom prst="roundRect">
            <a:avLst>
              <a:gd name="adj" fmla="val 3830"/>
            </a:avLst>
          </a:prstGeom>
          <a:solidFill>
            <a:srgbClr val="FFFFFF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23" name="Shape 21"/>
          <p:cNvSpPr/>
          <p:nvPr/>
        </p:nvSpPr>
        <p:spPr>
          <a:xfrm>
            <a:off x="9262872" y="3246120"/>
            <a:ext cx="475488" cy="475488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24" name="Text 22"/>
          <p:cNvSpPr txBox="1"/>
          <p:nvPr/>
        </p:nvSpPr>
        <p:spPr>
          <a:xfrm>
            <a:off x="9262872" y="32461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9262872" y="38862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Reaguje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9262872" y="4279392"/>
            <a:ext cx="2057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informuje, odporučí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alebo vykoná akciu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544068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Pozor: nie každé smart zariadenie používa umelú inteligenciu. Väčšina funguje na jednoduchých pravidlách.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536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Bežné verzus smart zariadenie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10927080" y="457200"/>
            <a:ext cx="502920" cy="502920"/>
          </a:xfrm>
          <a:prstGeom prst="ellipse">
            <a:avLst/>
          </a:prstGeom>
          <a:solidFill>
            <a:srgbClr val="F4F7F7"/>
          </a:solidFill>
          <a:ln w="12700">
            <a:solidFill>
              <a:srgbClr val="DDE5E6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 txBox="1"/>
          <p:nvPr/>
        </p:nvSpPr>
        <p:spPr>
          <a:xfrm>
            <a:off x="10927080" y="457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1371600"/>
            <a:ext cx="5349240" cy="4480560"/>
          </a:xfrm>
          <a:prstGeom prst="roundRect">
            <a:avLst>
              <a:gd name="adj" fmla="val 1837"/>
            </a:avLst>
          </a:prstGeom>
          <a:solidFill>
            <a:srgbClr val="F4F7F7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6" name="Shape 4"/>
          <p:cNvSpPr/>
          <p:nvPr/>
        </p:nvSpPr>
        <p:spPr>
          <a:xfrm>
            <a:off x="6309360" y="1371600"/>
            <a:ext cx="5212080" cy="4480560"/>
          </a:xfrm>
          <a:prstGeom prst="roundRect">
            <a:avLst>
              <a:gd name="adj" fmla="val 1837"/>
            </a:avLst>
          </a:prstGeom>
          <a:solidFill>
            <a:srgbClr val="E8F6F4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7" name="Text 5"/>
          <p:cNvSpPr txBox="1"/>
          <p:nvPr/>
        </p:nvSpPr>
        <p:spPr>
          <a:xfrm>
            <a:off x="960120" y="160020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BEŽNÉ ZARIADENIE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629400" y="16002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ZARIADENIE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960120" y="2148840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Žiarovku zapneme vypínačom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6629400" y="214884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Svetlo sa riadi podľa času, pohybu, jasu alebo aplikácie</a:t>
            </a:r>
            <a:endParaRPr lang="en-US" sz="1450" dirty="0"/>
          </a:p>
        </p:txBody>
      </p:sp>
      <p:sp>
        <p:nvSpPr>
          <p:cNvPr id="11" name="Text 9"/>
          <p:cNvSpPr txBox="1"/>
          <p:nvPr/>
        </p:nvSpPr>
        <p:spPr>
          <a:xfrm>
            <a:off x="960120" y="3063240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Teplotu nastavíme ručne</a:t>
            </a:r>
            <a:endParaRPr lang="en-US" sz="1450" dirty="0"/>
          </a:p>
        </p:txBody>
      </p:sp>
      <p:sp>
        <p:nvSpPr>
          <p:cNvPr id="12" name="Text 10"/>
          <p:cNvSpPr txBox="1"/>
          <p:nvPr/>
        </p:nvSpPr>
        <p:spPr>
          <a:xfrm>
            <a:off x="6629400" y="306324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Termostat sleduje teplotu a upravuje kúrenie podľa pravidiel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960120" y="3977640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Kameru iba sledujeme</a:t>
            </a:r>
            <a:endParaRPr lang="en-US" sz="1450" dirty="0"/>
          </a:p>
        </p:txBody>
      </p:sp>
      <p:sp>
        <p:nvSpPr>
          <p:cNvPr id="14" name="Text 12"/>
          <p:cNvSpPr txBox="1"/>
          <p:nvPr/>
        </p:nvSpPr>
        <p:spPr>
          <a:xfrm>
            <a:off x="6629400" y="397764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Kamera rozpozná pohyb, pošle upozornenie a spustí záznam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960120" y="4892040"/>
            <a:ext cx="4754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Zavlažovanie zapíname manuálne</a:t>
            </a:r>
            <a:endParaRPr lang="en-US" sz="1450" dirty="0"/>
          </a:p>
        </p:txBody>
      </p:sp>
      <p:sp>
        <p:nvSpPr>
          <p:cNvPr id="16" name="Text 14"/>
          <p:cNvSpPr txBox="1"/>
          <p:nvPr/>
        </p:nvSpPr>
        <p:spPr>
          <a:xfrm>
            <a:off x="6629400" y="489204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Systém vyhodnotí vlhkosť pôdy a predpoveď počasia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53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Internet vecí (IoT)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10927080" y="457200"/>
            <a:ext cx="502920" cy="502920"/>
          </a:xfrm>
          <a:prstGeom prst="ellipse">
            <a:avLst/>
          </a:prstGeom>
          <a:solidFill>
            <a:srgbClr val="F4F7F7"/>
          </a:solidFill>
          <a:ln w="12700">
            <a:solidFill>
              <a:srgbClr val="DDE5E6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 txBox="1"/>
          <p:nvPr/>
        </p:nvSpPr>
        <p:spPr>
          <a:xfrm>
            <a:off x="10927080" y="457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10927080" y="457200"/>
            <a:ext cx="502920" cy="502920"/>
          </a:xfrm>
          <a:prstGeom prst="ellipse">
            <a:avLst/>
          </a:prstGeom>
          <a:solidFill>
            <a:srgbClr val="0A4A55"/>
          </a:solidFill>
          <a:ln w="12700">
            <a:solidFill>
              <a:srgbClr val="0A4A55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6" name="Text 4"/>
          <p:cNvSpPr txBox="1"/>
          <p:nvPr/>
        </p:nvSpPr>
        <p:spPr>
          <a:xfrm>
            <a:off x="10927080" y="457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132588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kern="0" spc="15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of Things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7830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Sieť fyzických zariadení pripojených do siete, ktoré dokážu zbierať, prenášať a využívať údaje.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40080" y="3063240"/>
            <a:ext cx="3383280" cy="1143000"/>
          </a:xfrm>
          <a:prstGeom prst="roundRect">
            <a:avLst>
              <a:gd name="adj" fmla="val 7200"/>
            </a:avLst>
          </a:prstGeom>
          <a:solidFill>
            <a:srgbClr val="0A4A55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0" name="Text 8"/>
          <p:cNvSpPr txBox="1"/>
          <p:nvPr/>
        </p:nvSpPr>
        <p:spPr>
          <a:xfrm>
            <a:off x="914400" y="32461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Meteostanica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914400" y="363016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meria a odosiela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297680" y="3063240"/>
            <a:ext cx="3383280" cy="1143000"/>
          </a:xfrm>
          <a:prstGeom prst="roundRect">
            <a:avLst>
              <a:gd name="adj" fmla="val 7200"/>
            </a:avLst>
          </a:prstGeom>
          <a:solidFill>
            <a:srgbClr val="0A4A55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3" name="Text 11"/>
          <p:cNvSpPr txBox="1"/>
          <p:nvPr/>
        </p:nvSpPr>
        <p:spPr>
          <a:xfrm>
            <a:off x="4572000" y="32461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elektromer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0" y="363016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eviduje spotrebu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955280" y="3063240"/>
            <a:ext cx="3383280" cy="1143000"/>
          </a:xfrm>
          <a:prstGeom prst="roundRect">
            <a:avLst>
              <a:gd name="adj" fmla="val 7200"/>
            </a:avLst>
          </a:prstGeom>
          <a:solidFill>
            <a:srgbClr val="0A4A55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6" name="Text 14"/>
          <p:cNvSpPr txBox="1"/>
          <p:nvPr/>
        </p:nvSpPr>
        <p:spPr>
          <a:xfrm>
            <a:off x="8229600" y="324612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Termostat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0" y="363016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reguluje kúrenie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40080" y="4480560"/>
            <a:ext cx="3383280" cy="1143000"/>
          </a:xfrm>
          <a:prstGeom prst="roundRect">
            <a:avLst>
              <a:gd name="adj" fmla="val 7200"/>
            </a:avLst>
          </a:prstGeom>
          <a:solidFill>
            <a:srgbClr val="0A4A55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9" name="Text 17"/>
          <p:cNvSpPr txBox="1"/>
          <p:nvPr/>
        </p:nvSpPr>
        <p:spPr>
          <a:xfrm>
            <a:off x="914400" y="46634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kamera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504748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sníma a upozorňuje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4297680" y="4480560"/>
            <a:ext cx="3383280" cy="1143000"/>
          </a:xfrm>
          <a:prstGeom prst="roundRect">
            <a:avLst>
              <a:gd name="adj" fmla="val 7200"/>
            </a:avLst>
          </a:prstGeom>
          <a:solidFill>
            <a:srgbClr val="0A4A55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22" name="Text 20"/>
          <p:cNvSpPr txBox="1"/>
          <p:nvPr/>
        </p:nvSpPr>
        <p:spPr>
          <a:xfrm>
            <a:off x="4572000" y="46634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Senzor otvorenia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4572000" y="504748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hlási stav okna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7955280" y="4480560"/>
            <a:ext cx="3383280" cy="1143000"/>
          </a:xfrm>
          <a:prstGeom prst="roundRect">
            <a:avLst>
              <a:gd name="adj" fmla="val 7200"/>
            </a:avLst>
          </a:prstGeom>
          <a:solidFill>
            <a:srgbClr val="0A4A55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25" name="Text 23"/>
          <p:cNvSpPr txBox="1"/>
          <p:nvPr/>
        </p:nvSpPr>
        <p:spPr>
          <a:xfrm>
            <a:off x="8229600" y="46634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Vozidlo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8229600" y="504748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hlási polohu a diagnostiku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536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 čoho sa skladá smart systém?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10927080" y="457200"/>
            <a:ext cx="502920" cy="502920"/>
          </a:xfrm>
          <a:prstGeom prst="ellipse">
            <a:avLst/>
          </a:prstGeom>
          <a:solidFill>
            <a:srgbClr val="F4F7F7"/>
          </a:solidFill>
          <a:ln w="12700">
            <a:solidFill>
              <a:srgbClr val="DDE5E6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 txBox="1"/>
          <p:nvPr/>
        </p:nvSpPr>
        <p:spPr>
          <a:xfrm>
            <a:off x="10927080" y="457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1600200"/>
            <a:ext cx="1920240" cy="1463040"/>
          </a:xfrm>
          <a:prstGeom prst="roundRect">
            <a:avLst>
              <a:gd name="adj" fmla="val 5625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6" name="Text 4"/>
          <p:cNvSpPr txBox="1"/>
          <p:nvPr/>
        </p:nvSpPr>
        <p:spPr>
          <a:xfrm>
            <a:off x="749808" y="1783080"/>
            <a:ext cx="1700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Senzor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13232" y="2450592"/>
            <a:ext cx="1773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4F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zisťuje stav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4F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alebo veličinu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2542032" y="2084832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2889504" y="1600200"/>
            <a:ext cx="1920240" cy="1463040"/>
          </a:xfrm>
          <a:prstGeom prst="roundRect">
            <a:avLst>
              <a:gd name="adj" fmla="val 5625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0" name="Text 8"/>
          <p:cNvSpPr txBox="1"/>
          <p:nvPr/>
        </p:nvSpPr>
        <p:spPr>
          <a:xfrm>
            <a:off x="2999232" y="1783080"/>
            <a:ext cx="1700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Riadiaca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jednotka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2962656" y="2450592"/>
            <a:ext cx="1773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4F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vyhodnotí údaje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4F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rozhodne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4791456" y="2084832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138928" y="1600200"/>
            <a:ext cx="1920240" cy="1463040"/>
          </a:xfrm>
          <a:prstGeom prst="roundRect">
            <a:avLst>
              <a:gd name="adj" fmla="val 5625"/>
            </a:avLst>
          </a:prstGeom>
          <a:solidFill>
            <a:srgbClr val="00A896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4" name="Text 12"/>
          <p:cNvSpPr txBox="1"/>
          <p:nvPr/>
        </p:nvSpPr>
        <p:spPr>
          <a:xfrm>
            <a:off x="5248656" y="1783080"/>
            <a:ext cx="1700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Komunikácia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212080" y="2450592"/>
            <a:ext cx="1773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4F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prenáša údaje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4F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medzi zariadeniami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7040880" y="2084832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7388352" y="1600200"/>
            <a:ext cx="1920240" cy="1463040"/>
          </a:xfrm>
          <a:prstGeom prst="roundRect">
            <a:avLst>
              <a:gd name="adj" fmla="val 5625"/>
            </a:avLst>
          </a:prstGeom>
          <a:solidFill>
            <a:srgbClr val="02C39A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8" name="Text 16"/>
          <p:cNvSpPr txBox="1"/>
          <p:nvPr/>
        </p:nvSpPr>
        <p:spPr>
          <a:xfrm>
            <a:off x="7498080" y="1783080"/>
            <a:ext cx="1700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Akčný člen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461504" y="2450592"/>
            <a:ext cx="1773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4F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vykoná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4F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fyzickú akciu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9290304" y="2084832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9637776" y="1600200"/>
            <a:ext cx="1920240" cy="1463040"/>
          </a:xfrm>
          <a:prstGeom prst="roundRect">
            <a:avLst>
              <a:gd name="adj" fmla="val 5625"/>
            </a:avLst>
          </a:prstGeom>
          <a:solidFill>
            <a:srgbClr val="02C39A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22" name="Text 20"/>
          <p:cNvSpPr txBox="1"/>
          <p:nvPr/>
        </p:nvSpPr>
        <p:spPr>
          <a:xfrm>
            <a:off x="9747504" y="1783080"/>
            <a:ext cx="1700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Používateľ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9710928" y="2450592"/>
            <a:ext cx="1773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4F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sleduje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E4F6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ovláda systém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324612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spätná väzba a namerané údaje sa vracajú späť do systému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40080" y="3840480"/>
            <a:ext cx="10881360" cy="2011680"/>
          </a:xfrm>
          <a:prstGeom prst="roundRect">
            <a:avLst>
              <a:gd name="adj" fmla="val 4091"/>
            </a:avLst>
          </a:prstGeom>
          <a:solidFill>
            <a:srgbClr val="F4F7F7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26" name="Text 24"/>
          <p:cNvSpPr txBox="1"/>
          <p:nvPr/>
        </p:nvSpPr>
        <p:spPr>
          <a:xfrm>
            <a:off x="960120" y="402336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PRÍKLAD: CHODBA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960120" y="4434840"/>
            <a:ext cx="10241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Pohybový senzor zistí pohyb → systém overí, že je tma a je medzi 22:00 a 06:00 → príkaz sa pošle cez Zigbee → svetlo sa rozsvieti na 20 % → ak sa dve minúty nikto nepohne, zhasne.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536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Senzor alebo akčný člen?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10927080" y="457200"/>
            <a:ext cx="502920" cy="502920"/>
          </a:xfrm>
          <a:prstGeom prst="ellipse">
            <a:avLst/>
          </a:prstGeom>
          <a:solidFill>
            <a:srgbClr val="F4F7F7"/>
          </a:solidFill>
          <a:ln w="12700">
            <a:solidFill>
              <a:srgbClr val="DDE5E6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 txBox="1"/>
          <p:nvPr/>
        </p:nvSpPr>
        <p:spPr>
          <a:xfrm>
            <a:off x="10927080" y="457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298448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Senzor vníma. Akčný člen koná. Rozlíšiť ich je základ celého predmetu.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40080" y="1828800"/>
            <a:ext cx="5349240" cy="3977640"/>
          </a:xfrm>
          <a:prstGeom prst="roundRect">
            <a:avLst>
              <a:gd name="adj" fmla="val 2069"/>
            </a:avLst>
          </a:prstGeom>
          <a:solidFill>
            <a:srgbClr val="E8F6F4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7" name="Shape 5"/>
          <p:cNvSpPr/>
          <p:nvPr/>
        </p:nvSpPr>
        <p:spPr>
          <a:xfrm>
            <a:off x="6309360" y="1828800"/>
            <a:ext cx="5212080" cy="3977640"/>
          </a:xfrm>
          <a:prstGeom prst="roundRect">
            <a:avLst>
              <a:gd name="adj" fmla="val 2069"/>
            </a:avLst>
          </a:prstGeom>
          <a:solidFill>
            <a:srgbClr val="F4F7F7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8" name="Shape 6"/>
          <p:cNvSpPr/>
          <p:nvPr/>
        </p:nvSpPr>
        <p:spPr>
          <a:xfrm>
            <a:off x="960120" y="2103120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9" name="Text 7"/>
          <p:cNvSpPr txBox="1"/>
          <p:nvPr/>
        </p:nvSpPr>
        <p:spPr>
          <a:xfrm>
            <a:off x="960120" y="21031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6629400" y="2103120"/>
            <a:ext cx="475488" cy="475488"/>
          </a:xfrm>
          <a:prstGeom prst="ellipse">
            <a:avLst/>
          </a:prstGeom>
          <a:solidFill>
            <a:srgbClr val="05363F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1" name="Text 9"/>
          <p:cNvSpPr txBox="1"/>
          <p:nvPr/>
        </p:nvSpPr>
        <p:spPr>
          <a:xfrm>
            <a:off x="6629400" y="21031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572768" y="217627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SENZORY A DETEKTORY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242048" y="2176272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AKČNÉ ČLENY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78892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teplota a vlhkosť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6720840" y="278892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relé a spínaná zásuvka</a:t>
            </a:r>
            <a:endParaRPr lang="en-US" sz="1450" dirty="0"/>
          </a:p>
        </p:txBody>
      </p:sp>
      <p:sp>
        <p:nvSpPr>
          <p:cNvPr id="16" name="Text 14"/>
          <p:cNvSpPr txBox="1"/>
          <p:nvPr/>
        </p:nvSpPr>
        <p:spPr>
          <a:xfrm>
            <a:off x="1051560" y="3273552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pohyb (PIR)</a:t>
            </a:r>
            <a:endParaRPr lang="en-US" sz="1450" dirty="0"/>
          </a:p>
        </p:txBody>
      </p:sp>
      <p:sp>
        <p:nvSpPr>
          <p:cNvPr id="17" name="Text 15"/>
          <p:cNvSpPr txBox="1"/>
          <p:nvPr/>
        </p:nvSpPr>
        <p:spPr>
          <a:xfrm>
            <a:off x="6720840" y="327355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žiarovka a stmievač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3758184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otvorenie okna alebo dverí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720840" y="3758184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ventil kúrenia alebo závlahy</a:t>
            </a:r>
            <a:endParaRPr lang="en-US" sz="1450" dirty="0"/>
          </a:p>
        </p:txBody>
      </p:sp>
      <p:sp>
        <p:nvSpPr>
          <p:cNvPr id="20" name="Text 18"/>
          <p:cNvSpPr txBox="1"/>
          <p:nvPr/>
        </p:nvSpPr>
        <p:spPr>
          <a:xfrm>
            <a:off x="1051560" y="4242816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dym a CO</a:t>
            </a:r>
            <a:endParaRPr lang="en-US" sz="1450" dirty="0"/>
          </a:p>
        </p:txBody>
      </p:sp>
      <p:sp>
        <p:nvSpPr>
          <p:cNvPr id="21" name="Text 19"/>
          <p:cNvSpPr txBox="1"/>
          <p:nvPr/>
        </p:nvSpPr>
        <p:spPr>
          <a:xfrm>
            <a:off x="6720840" y="4242816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 žalúzie</a:t>
            </a:r>
            <a:endParaRPr lang="en-US" sz="1450" dirty="0"/>
          </a:p>
        </p:txBody>
      </p:sp>
      <p:sp>
        <p:nvSpPr>
          <p:cNvPr id="22" name="Text 20"/>
          <p:cNvSpPr txBox="1"/>
          <p:nvPr/>
        </p:nvSpPr>
        <p:spPr>
          <a:xfrm>
            <a:off x="1051560" y="4727448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koncentrácia CO₂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6720840" y="4727448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elektrický zámok</a:t>
            </a:r>
            <a:endParaRPr lang="en-US" sz="1450" dirty="0"/>
          </a:p>
        </p:txBody>
      </p:sp>
      <p:sp>
        <p:nvSpPr>
          <p:cNvPr id="24" name="Text 22"/>
          <p:cNvSpPr txBox="1"/>
          <p:nvPr/>
        </p:nvSpPr>
        <p:spPr>
          <a:xfrm>
            <a:off x="1051560" y="52120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spotreba elektrickej energie</a:t>
            </a:r>
            <a:endParaRPr lang="en-US" sz="1450" dirty="0"/>
          </a:p>
        </p:txBody>
      </p:sp>
      <p:sp>
        <p:nvSpPr>
          <p:cNvPr id="25" name="Text 23"/>
          <p:cNvSpPr txBox="1"/>
          <p:nvPr/>
        </p:nvSpPr>
        <p:spPr>
          <a:xfrm>
            <a:off x="6720840" y="52120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siréna a maják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536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Kde sa smart technológie používajú?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10927080" y="457200"/>
            <a:ext cx="502920" cy="502920"/>
          </a:xfrm>
          <a:prstGeom prst="ellipse">
            <a:avLst/>
          </a:prstGeom>
          <a:solidFill>
            <a:srgbClr val="F4F7F7"/>
          </a:solidFill>
          <a:ln w="12700">
            <a:solidFill>
              <a:srgbClr val="DDE5E6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 txBox="1"/>
          <p:nvPr/>
        </p:nvSpPr>
        <p:spPr>
          <a:xfrm>
            <a:off x="10927080" y="457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1508760"/>
            <a:ext cx="3410712" cy="1874520"/>
          </a:xfrm>
          <a:prstGeom prst="roundRect">
            <a:avLst>
              <a:gd name="adj" fmla="val 4390"/>
            </a:avLst>
          </a:prstGeom>
          <a:solidFill>
            <a:srgbClr val="F4F7F7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6" name="Shape 4"/>
          <p:cNvSpPr/>
          <p:nvPr/>
        </p:nvSpPr>
        <p:spPr>
          <a:xfrm>
            <a:off x="896112" y="1746504"/>
            <a:ext cx="274320" cy="27432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7" name="Text 5"/>
          <p:cNvSpPr txBox="1"/>
          <p:nvPr/>
        </p:nvSpPr>
        <p:spPr>
          <a:xfrm>
            <a:off x="896112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domácnosť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246888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osvetlenie, kúrenie, bezpečnosť,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spotreba energií, žalúzie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25112" y="1508760"/>
            <a:ext cx="3410712" cy="1874520"/>
          </a:xfrm>
          <a:prstGeom prst="roundRect">
            <a:avLst>
              <a:gd name="adj" fmla="val 4390"/>
            </a:avLst>
          </a:prstGeom>
          <a:solidFill>
            <a:srgbClr val="F4F7F7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0" name="Shape 8"/>
          <p:cNvSpPr/>
          <p:nvPr/>
        </p:nvSpPr>
        <p:spPr>
          <a:xfrm>
            <a:off x="4581144" y="1746504"/>
            <a:ext cx="274320" cy="274320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1" name="Text 9"/>
          <p:cNvSpPr txBox="1"/>
          <p:nvPr/>
        </p:nvSpPr>
        <p:spPr>
          <a:xfrm>
            <a:off x="4581144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mesto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4581144" y="246888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parkovanie, verejné osvetlenie,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odpad, doprava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010144" y="1508760"/>
            <a:ext cx="3410712" cy="1874520"/>
          </a:xfrm>
          <a:prstGeom prst="roundRect">
            <a:avLst>
              <a:gd name="adj" fmla="val 4390"/>
            </a:avLst>
          </a:prstGeom>
          <a:solidFill>
            <a:srgbClr val="F4F7F7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4" name="Shape 12"/>
          <p:cNvSpPr/>
          <p:nvPr/>
        </p:nvSpPr>
        <p:spPr>
          <a:xfrm>
            <a:off x="8266176" y="1746504"/>
            <a:ext cx="274320" cy="27432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5" name="Text 13"/>
          <p:cNvSpPr txBox="1"/>
          <p:nvPr/>
        </p:nvSpPr>
        <p:spPr>
          <a:xfrm>
            <a:off x="8266176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Zdravie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8266176" y="246888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hodinky, diaľkové meranie,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pripomienky liekov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3657600"/>
            <a:ext cx="3410712" cy="1874520"/>
          </a:xfrm>
          <a:prstGeom prst="roundRect">
            <a:avLst>
              <a:gd name="adj" fmla="val 4390"/>
            </a:avLst>
          </a:prstGeom>
          <a:solidFill>
            <a:srgbClr val="F4F7F7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8" name="Shape 16"/>
          <p:cNvSpPr/>
          <p:nvPr/>
        </p:nvSpPr>
        <p:spPr>
          <a:xfrm>
            <a:off x="896112" y="3895344"/>
            <a:ext cx="274320" cy="27432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9" name="Text 17"/>
          <p:cNvSpPr txBox="1"/>
          <p:nvPr/>
        </p:nvSpPr>
        <p:spPr>
          <a:xfrm>
            <a:off x="896112" y="41605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Priemysel</a:t>
            </a:r>
            <a:r>
              <a:rPr lang="en-US" sz="17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96112" y="461772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strojov, prediktívna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údržba, robotika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4325112" y="3657600"/>
            <a:ext cx="3410712" cy="1874520"/>
          </a:xfrm>
          <a:prstGeom prst="roundRect">
            <a:avLst>
              <a:gd name="adj" fmla="val 4390"/>
            </a:avLst>
          </a:prstGeom>
          <a:solidFill>
            <a:srgbClr val="F4F7F7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22" name="Shape 20"/>
          <p:cNvSpPr/>
          <p:nvPr/>
        </p:nvSpPr>
        <p:spPr>
          <a:xfrm>
            <a:off x="4581144" y="3895344"/>
            <a:ext cx="274320" cy="274320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23" name="Text 21"/>
          <p:cNvSpPr txBox="1"/>
          <p:nvPr/>
        </p:nvSpPr>
        <p:spPr>
          <a:xfrm>
            <a:off x="4581144" y="41605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Poľnohospodárstvo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4581144" y="461772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vlhkosť pôdy, automatická závlaha,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skleníka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8010144" y="3657600"/>
            <a:ext cx="3410712" cy="1874520"/>
          </a:xfrm>
          <a:prstGeom prst="roundRect">
            <a:avLst>
              <a:gd name="adj" fmla="val 4390"/>
            </a:avLst>
          </a:prstGeom>
          <a:solidFill>
            <a:srgbClr val="F4F7F7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26" name="Shape 24"/>
          <p:cNvSpPr/>
          <p:nvPr/>
        </p:nvSpPr>
        <p:spPr>
          <a:xfrm>
            <a:off x="8266176" y="3895344"/>
            <a:ext cx="274320" cy="27432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27" name="Text 25"/>
          <p:cNvSpPr txBox="1"/>
          <p:nvPr/>
        </p:nvSpPr>
        <p:spPr>
          <a:xfrm>
            <a:off x="8266176" y="41605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Škola</a:t>
            </a:r>
            <a:endParaRPr lang="en-US" sz="1700" dirty="0"/>
          </a:p>
        </p:txBody>
      </p:sp>
      <p:sp>
        <p:nvSpPr>
          <p:cNvPr id="28" name="Text 26"/>
          <p:cNvSpPr txBox="1"/>
          <p:nvPr/>
        </p:nvSpPr>
        <p:spPr>
          <a:xfrm>
            <a:off x="8266176" y="461772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meranie CO₂, regulácia svetla,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prístupový systém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536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spolu zariadenia komunikujú?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10927080" y="457200"/>
            <a:ext cx="502920" cy="502920"/>
          </a:xfrm>
          <a:prstGeom prst="ellipse">
            <a:avLst/>
          </a:prstGeom>
          <a:solidFill>
            <a:srgbClr val="F4F7F7"/>
          </a:solidFill>
          <a:ln w="12700">
            <a:solidFill>
              <a:srgbClr val="DDE5E6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 txBox="1"/>
          <p:nvPr/>
        </p:nvSpPr>
        <p:spPr>
          <a:xfrm>
            <a:off x="10927080" y="457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298448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Prehľad — každej technológii sa budeme venovať neskôr samostatne.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40080" y="1874520"/>
            <a:ext cx="3017520" cy="548640"/>
          </a:xfrm>
          <a:prstGeom prst="roundRect">
            <a:avLst>
              <a:gd name="adj" fmla="val 13333"/>
            </a:avLst>
          </a:prstGeom>
          <a:solidFill>
            <a:srgbClr val="05363F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7" name="Text 5"/>
          <p:cNvSpPr txBox="1"/>
          <p:nvPr/>
        </p:nvSpPr>
        <p:spPr>
          <a:xfrm>
            <a:off x="868680" y="18745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Wi-Fi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3886200" y="1874520"/>
            <a:ext cx="7635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kamery, zásuvky, zariadenia s vyšším dátovým tokom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0080" y="2542032"/>
            <a:ext cx="3017520" cy="548640"/>
          </a:xfrm>
          <a:prstGeom prst="roundRect">
            <a:avLst>
              <a:gd name="adj" fmla="val 13333"/>
            </a:avLst>
          </a:prstGeom>
          <a:solidFill>
            <a:srgbClr val="05363F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0" name="Text 8"/>
          <p:cNvSpPr txBox="1"/>
          <p:nvPr/>
        </p:nvSpPr>
        <p:spPr>
          <a:xfrm>
            <a:off x="868680" y="2542032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Ethernet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886200" y="2542032"/>
            <a:ext cx="7635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servery, IP kamery, stabilné zariadenia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3209544"/>
            <a:ext cx="3017520" cy="548640"/>
          </a:xfrm>
          <a:prstGeom prst="roundRect">
            <a:avLst>
              <a:gd name="adj" fmla="val 13333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3" name="Text 11"/>
          <p:cNvSpPr txBox="1"/>
          <p:nvPr/>
        </p:nvSpPr>
        <p:spPr>
          <a:xfrm>
            <a:off x="868680" y="3209544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Bluetooth / BLE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886200" y="3209544"/>
            <a:ext cx="7635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krátka vzdialenosť, hodinky, párovanie, prítomnosť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3877056"/>
            <a:ext cx="3017520" cy="548640"/>
          </a:xfrm>
          <a:prstGeom prst="roundRect">
            <a:avLst>
              <a:gd name="adj" fmla="val 13333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6" name="Text 14"/>
          <p:cNvSpPr txBox="1"/>
          <p:nvPr/>
        </p:nvSpPr>
        <p:spPr>
          <a:xfrm>
            <a:off x="868680" y="3877056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Zigbee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3886200" y="3877056"/>
            <a:ext cx="7635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batériové senzory, svetlá, tlačidlá, sieť mesh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640080" y="4544568"/>
            <a:ext cx="3017520" cy="548640"/>
          </a:xfrm>
          <a:prstGeom prst="roundRect">
            <a:avLst>
              <a:gd name="adj" fmla="val 13333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9" name="Text 17"/>
          <p:cNvSpPr txBox="1"/>
          <p:nvPr/>
        </p:nvSpPr>
        <p:spPr>
          <a:xfrm>
            <a:off x="868680" y="4544568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Thread a Matter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3886200" y="4544568"/>
            <a:ext cx="7635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moderná nízkoenergetická mesh sieť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640080" y="5212080"/>
            <a:ext cx="3017520" cy="548640"/>
          </a:xfrm>
          <a:prstGeom prst="roundRect">
            <a:avLst>
              <a:gd name="adj" fmla="val 13333"/>
            </a:avLst>
          </a:prstGeom>
          <a:solidFill>
            <a:srgbClr val="00A896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22" name="Text 20"/>
          <p:cNvSpPr txBox="1"/>
          <p:nvPr/>
        </p:nvSpPr>
        <p:spPr>
          <a:xfrm>
            <a:off x="868680" y="521208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Mobilná sieť / LTE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3886200" y="5212080"/>
            <a:ext cx="7635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vzdialené merače, miesta bez pevného internetu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536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Prínosy a riziká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10927080" y="457200"/>
            <a:ext cx="502920" cy="502920"/>
          </a:xfrm>
          <a:prstGeom prst="ellipse">
            <a:avLst/>
          </a:prstGeom>
          <a:solidFill>
            <a:srgbClr val="F4F7F7"/>
          </a:solidFill>
          <a:ln w="12700">
            <a:solidFill>
              <a:srgbClr val="DDE5E6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 txBox="1"/>
          <p:nvPr/>
        </p:nvSpPr>
        <p:spPr>
          <a:xfrm>
            <a:off x="10927080" y="457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1417320"/>
            <a:ext cx="5349240" cy="4389120"/>
          </a:xfrm>
          <a:prstGeom prst="roundRect">
            <a:avLst>
              <a:gd name="adj" fmla="val 1875"/>
            </a:avLst>
          </a:prstGeom>
          <a:solidFill>
            <a:srgbClr val="E8F6F4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6" name="Shape 4"/>
          <p:cNvSpPr/>
          <p:nvPr/>
        </p:nvSpPr>
        <p:spPr>
          <a:xfrm>
            <a:off x="6309360" y="1417320"/>
            <a:ext cx="5212080" cy="4389120"/>
          </a:xfrm>
          <a:prstGeom prst="roundRect">
            <a:avLst>
              <a:gd name="adj" fmla="val 1875"/>
            </a:avLst>
          </a:prstGeom>
          <a:solidFill>
            <a:srgbClr val="FBEDEC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7" name="Text 5"/>
          <p:cNvSpPr txBox="1"/>
          <p:nvPr/>
        </p:nvSpPr>
        <p:spPr>
          <a:xfrm>
            <a:off x="960120" y="164592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PRÍNOSY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6629400" y="16459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50" dirty="0">
                <a:solidFill>
                  <a:srgbClr val="9E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RIZIKÁ A OBMEDZENIA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219456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pohodlie a automatizácia rutiny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720840" y="219456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zber osobných údajov, strata súkromia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770632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úspora energie a vody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720840" y="2770632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slabé heslá a nezabezpečené zariadenia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051560" y="3346704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rýchle upozornenie pri poruche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6720840" y="3346704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závislosť od internetu alebo cloudu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51560" y="3922776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vyššia bezpečnosť objektu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720840" y="3922776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nekompatibilita medzi výrobcami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051560" y="4498848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rozhodovanie na základe dát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720840" y="4498848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cena, údržba, elektronický odpad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051560" y="50749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pomoc ľuďom so znevýhodnením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720840" y="507492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chybne nastavená automatizácia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53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Bezpečnostné minimum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10927080" y="457200"/>
            <a:ext cx="502920" cy="502920"/>
          </a:xfrm>
          <a:prstGeom prst="ellipse">
            <a:avLst/>
          </a:prstGeom>
          <a:solidFill>
            <a:srgbClr val="0A4A55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 txBox="1"/>
          <p:nvPr/>
        </p:nvSpPr>
        <p:spPr>
          <a:xfrm>
            <a:off x="10927080" y="457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2588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FC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Šesť pravidiel, ktoré platia pri každom smart zariadení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2057400"/>
            <a:ext cx="5303520" cy="1051560"/>
          </a:xfrm>
          <a:prstGeom prst="roundRect">
            <a:avLst>
              <a:gd name="adj" fmla="val 7826"/>
            </a:avLst>
          </a:prstGeom>
          <a:solidFill>
            <a:srgbClr val="0A4A55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7" name="Shape 5"/>
          <p:cNvSpPr/>
          <p:nvPr/>
        </p:nvSpPr>
        <p:spPr>
          <a:xfrm>
            <a:off x="914400" y="2350008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8" name="Text 6"/>
          <p:cNvSpPr txBox="1"/>
          <p:nvPr/>
        </p:nvSpPr>
        <p:spPr>
          <a:xfrm>
            <a:off x="914400" y="235000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2057400"/>
            <a:ext cx="4206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Zmeniť predvolené heslo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17920" y="2057400"/>
            <a:ext cx="5303520" cy="1051560"/>
          </a:xfrm>
          <a:prstGeom prst="roundRect">
            <a:avLst>
              <a:gd name="adj" fmla="val 7826"/>
            </a:avLst>
          </a:prstGeom>
          <a:solidFill>
            <a:srgbClr val="0A4A55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1" name="Shape 9"/>
          <p:cNvSpPr/>
          <p:nvPr/>
        </p:nvSpPr>
        <p:spPr>
          <a:xfrm>
            <a:off x="6492240" y="2350008"/>
            <a:ext cx="475488" cy="475488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2" name="Text 10"/>
          <p:cNvSpPr txBox="1"/>
          <p:nvPr/>
        </p:nvSpPr>
        <p:spPr>
          <a:xfrm>
            <a:off x="6492240" y="235000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7132320" y="2057400"/>
            <a:ext cx="4206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Silné a jedinečné heslo, ideálne s dvojfaktorovým overením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40080" y="3355848"/>
            <a:ext cx="5303520" cy="1051560"/>
          </a:xfrm>
          <a:prstGeom prst="roundRect">
            <a:avLst>
              <a:gd name="adj" fmla="val 7826"/>
            </a:avLst>
          </a:prstGeom>
          <a:solidFill>
            <a:srgbClr val="0A4A55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5" name="Shape 13"/>
          <p:cNvSpPr/>
          <p:nvPr/>
        </p:nvSpPr>
        <p:spPr>
          <a:xfrm>
            <a:off x="914400" y="3648456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6" name="Text 14"/>
          <p:cNvSpPr txBox="1"/>
          <p:nvPr/>
        </p:nvSpPr>
        <p:spPr>
          <a:xfrm>
            <a:off x="914400" y="364845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1554480" y="3355848"/>
            <a:ext cx="4206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Pravidelne aktualizovať firmvér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6217920" y="3355848"/>
            <a:ext cx="5303520" cy="1051560"/>
          </a:xfrm>
          <a:prstGeom prst="roundRect">
            <a:avLst>
              <a:gd name="adj" fmla="val 7826"/>
            </a:avLst>
          </a:prstGeom>
          <a:solidFill>
            <a:srgbClr val="0A4A55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9" name="Shape 17"/>
          <p:cNvSpPr/>
          <p:nvPr/>
        </p:nvSpPr>
        <p:spPr>
          <a:xfrm>
            <a:off x="6492240" y="3648456"/>
            <a:ext cx="475488" cy="475488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20" name="Text 18"/>
          <p:cNvSpPr txBox="1"/>
          <p:nvPr/>
        </p:nvSpPr>
        <p:spPr>
          <a:xfrm>
            <a:off x="6492240" y="364845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7132320" y="3355848"/>
            <a:ext cx="4206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Zakázať</a:t>
            </a:r>
            <a:r>
              <a:rPr lang="en-US" sz="145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45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komunikáciu</a:t>
            </a:r>
            <a:r>
              <a:rPr lang="en-US" sz="145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45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zariadení</a:t>
            </a:r>
            <a:r>
              <a:rPr lang="en-US" sz="145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s WAN 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640080" y="4654296"/>
            <a:ext cx="5303520" cy="1051560"/>
          </a:xfrm>
          <a:prstGeom prst="roundRect">
            <a:avLst>
              <a:gd name="adj" fmla="val 7826"/>
            </a:avLst>
          </a:prstGeom>
          <a:solidFill>
            <a:srgbClr val="0A4A55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23" name="Shape 21"/>
          <p:cNvSpPr/>
          <p:nvPr/>
        </p:nvSpPr>
        <p:spPr>
          <a:xfrm>
            <a:off x="914400" y="4946904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24" name="Text 22"/>
          <p:cNvSpPr txBox="1"/>
          <p:nvPr/>
        </p:nvSpPr>
        <p:spPr>
          <a:xfrm>
            <a:off x="914400" y="494690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1554480" y="4654296"/>
            <a:ext cx="4206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Oddeliť IoT zariadenia do samostatnej siete alebo VLAN</a:t>
            </a:r>
            <a:endParaRPr lang="en-US" sz="1450" dirty="0"/>
          </a:p>
        </p:txBody>
      </p:sp>
      <p:sp>
        <p:nvSpPr>
          <p:cNvPr id="26" name="Shape 24"/>
          <p:cNvSpPr/>
          <p:nvPr/>
        </p:nvSpPr>
        <p:spPr>
          <a:xfrm>
            <a:off x="6217920" y="4654296"/>
            <a:ext cx="5303520" cy="1051560"/>
          </a:xfrm>
          <a:prstGeom prst="roundRect">
            <a:avLst>
              <a:gd name="adj" fmla="val 7826"/>
            </a:avLst>
          </a:prstGeom>
          <a:solidFill>
            <a:srgbClr val="0A4A55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27" name="Shape 25"/>
          <p:cNvSpPr/>
          <p:nvPr/>
        </p:nvSpPr>
        <p:spPr>
          <a:xfrm>
            <a:off x="6492240" y="4946904"/>
            <a:ext cx="475488" cy="475488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28" name="Text 26"/>
          <p:cNvSpPr txBox="1"/>
          <p:nvPr/>
        </p:nvSpPr>
        <p:spPr>
          <a:xfrm>
            <a:off x="6492240" y="494690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7132320" y="4654296"/>
            <a:ext cx="4206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Overiť, aké údaje zariadenie zbiera a kam ich odosiela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197B14-2009-F012-C1DB-B90129B37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A99476F-90E6-B60C-8D9B-AA20754FFBC6}"/>
              </a:ext>
            </a:extLst>
          </p:cNvPr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536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Aktivita: navrhnite automatizáciu</a:t>
            </a:r>
            <a:endParaRPr lang="en-US" sz="34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0F7C020-6AAD-04AD-8BBA-6E3854E0E0EE}"/>
              </a:ext>
            </a:extLst>
          </p:cNvPr>
          <p:cNvSpPr/>
          <p:nvPr/>
        </p:nvSpPr>
        <p:spPr>
          <a:xfrm>
            <a:off x="10927080" y="457200"/>
            <a:ext cx="502920" cy="502920"/>
          </a:xfrm>
          <a:prstGeom prst="ellipse">
            <a:avLst/>
          </a:prstGeom>
          <a:solidFill>
            <a:srgbClr val="F4F7F7"/>
          </a:solidFill>
          <a:ln w="12700">
            <a:solidFill>
              <a:srgbClr val="DDE5E6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122B3C8-CCBD-D09A-7833-D5557F5DC8D6}"/>
              </a:ext>
            </a:extLst>
          </p:cNvPr>
          <p:cNvSpPr txBox="1"/>
          <p:nvPr/>
        </p:nvSpPr>
        <p:spPr>
          <a:xfrm>
            <a:off x="10927080" y="457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85B439B-9537-CD0F-8891-4F54221B684F}"/>
              </a:ext>
            </a:extLst>
          </p:cNvPr>
          <p:cNvSpPr txBox="1"/>
          <p:nvPr/>
        </p:nvSpPr>
        <p:spPr>
          <a:xfrm>
            <a:off x="640080" y="1298448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 dvojici, 7 minút. Riešenie pre domácnosť, školu alebo mesto.</a:t>
            </a:r>
            <a:endParaRPr lang="en-US" sz="15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BD9B6DB4-7A82-B333-CE0A-76D13EBBC15B}"/>
              </a:ext>
            </a:extLst>
          </p:cNvPr>
          <p:cNvSpPr/>
          <p:nvPr/>
        </p:nvSpPr>
        <p:spPr>
          <a:xfrm>
            <a:off x="640080" y="1828800"/>
            <a:ext cx="5349240" cy="3977640"/>
          </a:xfrm>
          <a:prstGeom prst="roundRect">
            <a:avLst>
              <a:gd name="adj" fmla="val 2069"/>
            </a:avLst>
          </a:prstGeom>
          <a:solidFill>
            <a:srgbClr val="F4F7F7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7FF481E-01BE-721D-9451-112682DA3431}"/>
              </a:ext>
            </a:extLst>
          </p:cNvPr>
          <p:cNvSpPr txBox="1"/>
          <p:nvPr/>
        </p:nvSpPr>
        <p:spPr>
          <a:xfrm>
            <a:off x="960120" y="205740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ŠABLÓNA</a:t>
            </a:r>
            <a:endParaRPr lang="en-US" sz="125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9AB0154-8ED6-E9C9-21BB-A081BCDC8519}"/>
              </a:ext>
            </a:extLst>
          </p:cNvPr>
          <p:cNvSpPr txBox="1"/>
          <p:nvPr/>
        </p:nvSpPr>
        <p:spPr>
          <a:xfrm>
            <a:off x="96012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AK:</a:t>
            </a:r>
            <a:endParaRPr lang="en-US" sz="145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7C52E73E-2FD6-B934-F378-AC8A73F4F653}"/>
              </a:ext>
            </a:extLst>
          </p:cNvPr>
          <p:cNvSpPr/>
          <p:nvPr/>
        </p:nvSpPr>
        <p:spPr>
          <a:xfrm>
            <a:off x="3017520" y="2898648"/>
            <a:ext cx="2651760" cy="0"/>
          </a:xfrm>
          <a:prstGeom prst="line">
            <a:avLst/>
          </a:prstGeom>
          <a:noFill/>
          <a:ln w="12700">
            <a:solidFill>
              <a:srgbClr val="B9C9C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D652EA88-FE15-4DA6-BE6E-C1E0B664D2FC}"/>
              </a:ext>
            </a:extLst>
          </p:cNvPr>
          <p:cNvSpPr txBox="1"/>
          <p:nvPr/>
        </p:nvSpPr>
        <p:spPr>
          <a:xfrm>
            <a:off x="960120" y="3209544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ZÁROVEŇ:</a:t>
            </a:r>
            <a:endParaRPr lang="en-US" sz="145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3D325C3F-C124-AEDF-82F3-B623C3B57D52}"/>
              </a:ext>
            </a:extLst>
          </p:cNvPr>
          <p:cNvSpPr/>
          <p:nvPr/>
        </p:nvSpPr>
        <p:spPr>
          <a:xfrm>
            <a:off x="3017520" y="3502152"/>
            <a:ext cx="2651760" cy="0"/>
          </a:xfrm>
          <a:prstGeom prst="line">
            <a:avLst/>
          </a:prstGeom>
          <a:noFill/>
          <a:ln w="12700">
            <a:solidFill>
              <a:srgbClr val="B9C9C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80F22BB-8B28-AC55-9468-EB1680808CAA}"/>
              </a:ext>
            </a:extLst>
          </p:cNvPr>
          <p:cNvSpPr txBox="1"/>
          <p:nvPr/>
        </p:nvSpPr>
        <p:spPr>
          <a:xfrm>
            <a:off x="960120" y="381304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POTOM:</a:t>
            </a:r>
            <a:endParaRPr lang="en-US" sz="145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BECD8391-4918-5A38-7C20-5E57234DA163}"/>
              </a:ext>
            </a:extLst>
          </p:cNvPr>
          <p:cNvSpPr/>
          <p:nvPr/>
        </p:nvSpPr>
        <p:spPr>
          <a:xfrm>
            <a:off x="3017520" y="4105656"/>
            <a:ext cx="2651760" cy="0"/>
          </a:xfrm>
          <a:prstGeom prst="line">
            <a:avLst/>
          </a:prstGeom>
          <a:noFill/>
          <a:ln w="12700">
            <a:solidFill>
              <a:srgbClr val="B9C9C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0DB1E576-7C4E-BE05-FED3-505B552D0F7F}"/>
              </a:ext>
            </a:extLst>
          </p:cNvPr>
          <p:cNvSpPr txBox="1"/>
          <p:nvPr/>
        </p:nvSpPr>
        <p:spPr>
          <a:xfrm>
            <a:off x="960120" y="441655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PREČO:</a:t>
            </a:r>
            <a:endParaRPr lang="en-US" sz="145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4EF144C4-1E3E-97F4-365A-E0E1E3DEF49E}"/>
              </a:ext>
            </a:extLst>
          </p:cNvPr>
          <p:cNvSpPr/>
          <p:nvPr/>
        </p:nvSpPr>
        <p:spPr>
          <a:xfrm>
            <a:off x="3017520" y="4709160"/>
            <a:ext cx="2651760" cy="0"/>
          </a:xfrm>
          <a:prstGeom prst="line">
            <a:avLst/>
          </a:prstGeom>
          <a:noFill/>
          <a:ln w="12700">
            <a:solidFill>
              <a:srgbClr val="B9C9C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BACA8814-A388-78C4-227C-698716466F0A}"/>
              </a:ext>
            </a:extLst>
          </p:cNvPr>
          <p:cNvSpPr txBox="1"/>
          <p:nvPr/>
        </p:nvSpPr>
        <p:spPr>
          <a:xfrm>
            <a:off x="960120" y="502005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RIZIKO / OCHRANA:</a:t>
            </a:r>
            <a:endParaRPr lang="en-US" sz="145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3EF88F9A-2F1E-58B3-B184-539EE69D56BF}"/>
              </a:ext>
            </a:extLst>
          </p:cNvPr>
          <p:cNvSpPr/>
          <p:nvPr/>
        </p:nvSpPr>
        <p:spPr>
          <a:xfrm>
            <a:off x="3017520" y="5312664"/>
            <a:ext cx="2651760" cy="0"/>
          </a:xfrm>
          <a:prstGeom prst="line">
            <a:avLst/>
          </a:prstGeom>
          <a:noFill/>
          <a:ln w="12700">
            <a:solidFill>
              <a:srgbClr val="B9C9C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3760BE18-4CCA-1D63-AB73-BDD548F8EED9}"/>
              </a:ext>
            </a:extLst>
          </p:cNvPr>
          <p:cNvSpPr/>
          <p:nvPr/>
        </p:nvSpPr>
        <p:spPr>
          <a:xfrm>
            <a:off x="6309360" y="1828800"/>
            <a:ext cx="5212080" cy="3977640"/>
          </a:xfrm>
          <a:prstGeom prst="roundRect">
            <a:avLst>
              <a:gd name="adj" fmla="val 2069"/>
            </a:avLst>
          </a:prstGeom>
          <a:solidFill>
            <a:srgbClr val="E8F6F4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61406BDD-B3C3-685C-CB61-04FDFDA4A35B}"/>
              </a:ext>
            </a:extLst>
          </p:cNvPr>
          <p:cNvSpPr txBox="1"/>
          <p:nvPr/>
        </p:nvSpPr>
        <p:spPr>
          <a:xfrm>
            <a:off x="6629400" y="20574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UKÁŽKA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644516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0536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Aktivita: navrhnite automatizáciu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10927080" y="457200"/>
            <a:ext cx="502920" cy="502920"/>
          </a:xfrm>
          <a:prstGeom prst="ellipse">
            <a:avLst/>
          </a:prstGeom>
          <a:solidFill>
            <a:srgbClr val="F4F7F7"/>
          </a:solidFill>
          <a:ln w="12700">
            <a:solidFill>
              <a:srgbClr val="DDE5E6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 txBox="1"/>
          <p:nvPr/>
        </p:nvSpPr>
        <p:spPr>
          <a:xfrm>
            <a:off x="10927080" y="457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298448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A6B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 dvojici, 7 minút. Riešenie pre domácnosť, školu alebo mesto.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40080" y="1828800"/>
            <a:ext cx="5349240" cy="3977640"/>
          </a:xfrm>
          <a:prstGeom prst="roundRect">
            <a:avLst>
              <a:gd name="adj" fmla="val 2069"/>
            </a:avLst>
          </a:prstGeom>
          <a:solidFill>
            <a:srgbClr val="F4F7F7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7" name="Text 5"/>
          <p:cNvSpPr txBox="1"/>
          <p:nvPr/>
        </p:nvSpPr>
        <p:spPr>
          <a:xfrm>
            <a:off x="960120" y="205740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ŠABLÓNA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26060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AK: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017520" y="2898648"/>
            <a:ext cx="2651760" cy="0"/>
          </a:xfrm>
          <a:prstGeom prst="line">
            <a:avLst/>
          </a:prstGeom>
          <a:noFill/>
          <a:ln w="12700">
            <a:solidFill>
              <a:srgbClr val="B9C9C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0" name="Text 8"/>
          <p:cNvSpPr txBox="1"/>
          <p:nvPr/>
        </p:nvSpPr>
        <p:spPr>
          <a:xfrm>
            <a:off x="960120" y="3209544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ZÁROVEŇ: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3017520" y="3502152"/>
            <a:ext cx="2651760" cy="0"/>
          </a:xfrm>
          <a:prstGeom prst="line">
            <a:avLst/>
          </a:prstGeom>
          <a:noFill/>
          <a:ln w="12700">
            <a:solidFill>
              <a:srgbClr val="B9C9C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2" name="Text 10"/>
          <p:cNvSpPr txBox="1"/>
          <p:nvPr/>
        </p:nvSpPr>
        <p:spPr>
          <a:xfrm>
            <a:off x="960120" y="381304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POTOM: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3017520" y="4105656"/>
            <a:ext cx="2651760" cy="0"/>
          </a:xfrm>
          <a:prstGeom prst="line">
            <a:avLst/>
          </a:prstGeom>
          <a:noFill/>
          <a:ln w="12700">
            <a:solidFill>
              <a:srgbClr val="B9C9C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4" name="Text 12"/>
          <p:cNvSpPr txBox="1"/>
          <p:nvPr/>
        </p:nvSpPr>
        <p:spPr>
          <a:xfrm>
            <a:off x="960120" y="441655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PREČO: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3017520" y="4709160"/>
            <a:ext cx="2651760" cy="0"/>
          </a:xfrm>
          <a:prstGeom prst="line">
            <a:avLst/>
          </a:prstGeom>
          <a:noFill/>
          <a:ln w="12700">
            <a:solidFill>
              <a:srgbClr val="B9C9C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6" name="Text 14"/>
          <p:cNvSpPr txBox="1"/>
          <p:nvPr/>
        </p:nvSpPr>
        <p:spPr>
          <a:xfrm>
            <a:off x="960120" y="502005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RIZIKO / OCHRANA: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3017520" y="5312664"/>
            <a:ext cx="2651760" cy="0"/>
          </a:xfrm>
          <a:prstGeom prst="line">
            <a:avLst/>
          </a:prstGeom>
          <a:noFill/>
          <a:ln w="12700">
            <a:solidFill>
              <a:srgbClr val="B9C9C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8" name="Shape 16"/>
          <p:cNvSpPr/>
          <p:nvPr/>
        </p:nvSpPr>
        <p:spPr>
          <a:xfrm>
            <a:off x="6309360" y="1828800"/>
            <a:ext cx="5212080" cy="3977640"/>
          </a:xfrm>
          <a:prstGeom prst="roundRect">
            <a:avLst>
              <a:gd name="adj" fmla="val 2069"/>
            </a:avLst>
          </a:prstGeom>
          <a:solidFill>
            <a:srgbClr val="E8F6F4"/>
          </a:solidFill>
          <a:ln w="12700">
            <a:solidFill>
              <a:srgbClr val="E2EAEB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9" name="Text 17"/>
          <p:cNvSpPr txBox="1"/>
          <p:nvPr/>
        </p:nvSpPr>
        <p:spPr>
          <a:xfrm>
            <a:off x="6629400" y="205740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UKÁŽKA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629400" y="256032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AK:  </a:t>
            </a:r>
            <a:r>
              <a:rPr lang="en-US" sz="13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koncentrácia CO₂ v triede prekročí 1 500 ppm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629400" y="3127248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ZÁROVEŇ:  </a:t>
            </a:r>
            <a:r>
              <a:rPr lang="en-US" sz="13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triede prebieha vyučovanie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629400" y="3694176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POTOM:  </a:t>
            </a:r>
            <a:r>
              <a:rPr lang="en-US" sz="13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zobrazí sa upozornenie „Vyvetrajte“ a na 5 minút sa otvorí vetracia klapka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629400" y="4471416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PREČO:  </a:t>
            </a:r>
            <a:r>
              <a:rPr lang="en-US" sz="13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lepšia kvalita vzduchu a sústredenie žiakov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6629400" y="5038344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536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RIZIKO:  </a:t>
            </a:r>
            <a:r>
              <a:rPr lang="en-US" sz="1300" dirty="0">
                <a:solidFill>
                  <a:srgbClr val="2338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systém nesmie otvárať pri daždi ani mimo vyučovania</a:t>
            </a:r>
            <a:endParaRPr lang="en-US" sz="13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53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3840480"/>
            <a:ext cx="4937760" cy="4937760"/>
          </a:xfrm>
          <a:prstGeom prst="ellipse">
            <a:avLst/>
          </a:prstGeom>
          <a:solidFill>
            <a:srgbClr val="0A4A55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3" name="Text 1"/>
          <p:cNvSpPr txBox="1"/>
          <p:nvPr/>
        </p:nvSpPr>
        <p:spPr>
          <a:xfrm>
            <a:off x="822960" y="8229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ZAPAMÄTAJ SI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822960" y="1618488"/>
            <a:ext cx="82296" cy="777240"/>
          </a:xfrm>
          <a:prstGeom prst="roundRect">
            <a:avLst>
              <a:gd name="adj" fmla="val 44444"/>
            </a:avLst>
          </a:prstGeom>
          <a:solidFill>
            <a:srgbClr val="02C39A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5" name="Text 3"/>
          <p:cNvSpPr txBox="1"/>
          <p:nvPr/>
        </p:nvSpPr>
        <p:spPr>
          <a:xfrm>
            <a:off x="1188720" y="1508760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 neznamená iba ovládanie mobilom</a:t>
            </a:r>
            <a:endParaRPr lang="en-US" sz="21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203911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FC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znamená vnímať, vyhodnotiť a reagovať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22960" y="2788920"/>
            <a:ext cx="82296" cy="777240"/>
          </a:xfrm>
          <a:prstGeom prst="roundRect">
            <a:avLst>
              <a:gd name="adj" fmla="val 44444"/>
            </a:avLst>
          </a:prstGeom>
          <a:solidFill>
            <a:srgbClr val="02C39A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8" name="Text 6"/>
          <p:cNvSpPr txBox="1"/>
          <p:nvPr/>
        </p:nvSpPr>
        <p:spPr>
          <a:xfrm>
            <a:off x="1188720" y="2679192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Základom sú údaje, komunikácia a reakcia</a:t>
            </a:r>
            <a:endParaRPr lang="en-US" sz="21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3209544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FC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senzor, riadenie, sieť, akčný člen, používateľ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22960" y="3959352"/>
            <a:ext cx="82296" cy="777240"/>
          </a:xfrm>
          <a:prstGeom prst="roundRect">
            <a:avLst>
              <a:gd name="adj" fmla="val 44444"/>
            </a:avLst>
          </a:prstGeom>
          <a:solidFill>
            <a:srgbClr val="02C39A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1" name="Text 9"/>
          <p:cNvSpPr txBox="1"/>
          <p:nvPr/>
        </p:nvSpPr>
        <p:spPr>
          <a:xfrm>
            <a:off x="1188720" y="3849624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Každá automatizácia má priniesť jasný úžitok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4379976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FC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inak je to len komplikácia navyše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22960" y="5129784"/>
            <a:ext cx="82296" cy="777240"/>
          </a:xfrm>
          <a:prstGeom prst="roundRect">
            <a:avLst>
              <a:gd name="adj" fmla="val 44444"/>
            </a:avLst>
          </a:prstGeom>
          <a:solidFill>
            <a:srgbClr val="02C39A"/>
          </a:solidFill>
          <a:ln/>
        </p:spPr>
        <p:txBody>
          <a:bodyPr/>
          <a:lstStyle/>
          <a:p>
            <a:endParaRPr lang="sk-SK"/>
          </a:p>
        </p:txBody>
      </p:sp>
      <p:sp>
        <p:nvSpPr>
          <p:cNvPr id="14" name="Text 12"/>
          <p:cNvSpPr txBox="1"/>
          <p:nvPr/>
        </p:nvSpPr>
        <p:spPr>
          <a:xfrm>
            <a:off x="1188720" y="5020056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Bezpečnosť a súkromie sú súčasťou návrhu</a:t>
            </a:r>
            <a:endParaRPr lang="en-US" sz="2100" dirty="0"/>
          </a:p>
        </p:txBody>
      </p:sp>
      <p:sp>
        <p:nvSpPr>
          <p:cNvPr id="15" name="Text 13"/>
          <p:cNvSpPr txBox="1"/>
          <p:nvPr/>
        </p:nvSpPr>
        <p:spPr>
          <a:xfrm>
            <a:off x="1188720" y="555040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FC6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 doplnok, na ktorý sa myslí nakoniec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59893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Domáca úloha: opíšte v 5–8 vetách jednu smart technológiu — aké údaje zbiera, ako komunikuje, akú akciu vykonáva, jeden prínos a jedno riziko.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1381</TotalTime>
  <Words>1156</Words>
  <Application>Microsoft Macintosh PowerPoint</Application>
  <PresentationFormat>Širokouhlá</PresentationFormat>
  <Paragraphs>225</Paragraphs>
  <Slides>13</Slides>
  <Notes>13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Tomáš Andrejdes</cp:lastModifiedBy>
  <cp:revision>3</cp:revision>
  <dcterms:created xsi:type="dcterms:W3CDTF">2026-09-03T22:58:43Z</dcterms:created>
  <dcterms:modified xsi:type="dcterms:W3CDTF">2026-09-15T15:01:23Z</dcterms:modified>
</cp:coreProperties>
</file>